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1" r:id="rId9"/>
    <p:sldId id="272" r:id="rId10"/>
    <p:sldId id="264" r:id="rId11"/>
    <p:sldId id="265" r:id="rId12"/>
    <p:sldId id="266" r:id="rId13"/>
    <p:sldId id="269" r:id="rId14"/>
    <p:sldId id="267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70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000" autoAdjust="0"/>
    <p:restoredTop sz="83986"/>
  </p:normalViewPr>
  <p:slideViewPr>
    <p:cSldViewPr snapToGrid="0">
      <p:cViewPr varScale="1">
        <p:scale>
          <a:sx n="22" d="100"/>
          <a:sy n="22" d="100"/>
        </p:scale>
        <p:origin x="208" y="1952"/>
      </p:cViewPr>
      <p:guideLst/>
    </p:cSldViewPr>
  </p:slideViewPr>
  <p:outlineViewPr>
    <p:cViewPr>
      <p:scale>
        <a:sx n="33" d="100"/>
        <a:sy n="33" d="100"/>
      </p:scale>
      <p:origin x="0" y="-91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1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Backtracking II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=kp3fCihUXEg</a:t>
            </a:r>
          </a:p>
          <a:p>
            <a:r>
              <a:rPr lang="en-US" dirty="0"/>
              <a:t>BONUS video: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=OTNe0eV8418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71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decide it’s exponential or polynomial?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96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Polynomial</a:t>
            </a:r>
          </a:p>
          <a:p>
            <a:r>
              <a:rPr lang="en-US" dirty="0"/>
              <a:t>Polynomial</a:t>
            </a:r>
          </a:p>
          <a:p>
            <a:r>
              <a:rPr lang="en-US" dirty="0"/>
              <a:t>Polynomial</a:t>
            </a:r>
          </a:p>
          <a:p>
            <a:r>
              <a:rPr lang="en-US" dirty="0"/>
              <a:t>Exponential</a:t>
            </a:r>
          </a:p>
          <a:p>
            <a:r>
              <a:rPr lang="en-US" dirty="0"/>
              <a:t>Exponential</a:t>
            </a:r>
          </a:p>
          <a:p>
            <a:r>
              <a:rPr lang="en-US" dirty="0"/>
              <a:t>Polynomial</a:t>
            </a:r>
          </a:p>
          <a:p>
            <a:r>
              <a:rPr lang="en-US" dirty="0"/>
              <a:t>Polynomial</a:t>
            </a:r>
          </a:p>
          <a:p>
            <a:r>
              <a:rPr lang="en-US" dirty="0"/>
              <a:t>Polynomial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2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reference: https://</a:t>
            </a:r>
            <a:r>
              <a:rPr lang="en-US" dirty="0" err="1"/>
              <a:t>www.jadmatta.com</a:t>
            </a:r>
            <a:r>
              <a:rPr lang="en-US" dirty="0"/>
              <a:t>/data/Tractable%20and%20Intractable%20Problems.pdf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40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Dirac’s Theorem</a:t>
            </a:r>
          </a:p>
          <a:p>
            <a:r>
              <a:rPr lang="en-US" dirty="0"/>
              <a:t>Ore’s Theorem</a:t>
            </a:r>
          </a:p>
          <a:p>
            <a:endParaRPr lang="en-US" dirty="0"/>
          </a:p>
          <a:p>
            <a:r>
              <a:rPr lang="en-US" dirty="0"/>
              <a:t>Can you give me another NP example?</a:t>
            </a:r>
          </a:p>
          <a:p>
            <a:r>
              <a:rPr lang="en-US" dirty="0"/>
              <a:t>- Sudoku!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16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=YX40hbAHx3s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2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are interested in the FULL code for dynamic programming</a:t>
            </a:r>
          </a:p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/0-1-knapsack-problem-dp-10/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35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Christofides</a:t>
            </a:r>
            <a:r>
              <a:rPr lang="en-US" dirty="0"/>
              <a:t>’ Algorithm implementation: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=Uu2ptesvteE&amp;t=1111s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96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A,B,C,A,D,E,A or A,B,C,A,E,D,A.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7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FEED-252C-374A-98B7-D0CC1305BD03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130B-859C-794A-8FF0-963D5437C1D7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1697-7551-FC48-8CAD-DE61DC730E83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1925-0118-B044-8C3F-5B128729169C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54B7-203F-E048-8E8D-0053476B5574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8A78-EEF2-BE4B-8329-578C094FA024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2E1F-367A-1A4E-B5CE-B23FBB4EE811}" type="datetime1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8B62-5226-3B4E-BCCC-AD6341F59545}" type="datetime1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E9E7-1049-B04D-A827-8AEF913D97D6}" type="datetime1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E231-CAB8-B548-836E-DD459EA51D9D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45D8-6691-944B-B04F-6724A0679772}" type="datetime1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FF2D9-C56D-984E-820C-D5B848AA615A}" type="datetime1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2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QsdygaYcE4?feature=oemb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5UggIrAOME" TargetMode="External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FyyVbuLZav8&amp;t=55s" TargetMode="External"/><Relationship Id="rId5" Type="http://schemas.openxmlformats.org/officeDocument/2006/relationships/hyperlink" Target="https://www.youtube.com/watch?v=Sk9QQUGMdY8" TargetMode="External"/><Relationship Id="rId4" Type="http://schemas.openxmlformats.org/officeDocument/2006/relationships/hyperlink" Target="https://www.youtube.com/watch?v=qqPcWZ0vV7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p3fCihUXEg?feature=oembed" TargetMode="Externa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X40hbAHx3s?feature=oembed" TargetMode="Externa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dirty="0"/>
              <a:t>Advanced Algorithms</a:t>
            </a:r>
            <a:br>
              <a:rPr lang="en-US" sz="7200" dirty="0"/>
            </a:br>
            <a:r>
              <a:rPr lang="en-US" sz="7200" dirty="0"/>
              <a:t>Week 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Gorkem Kar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258C-AC37-FE5C-B4B2-B87E827D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46A91-5DA7-DE7A-D621-639EB0A0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Theory of NP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C2A25-E668-6A2F-C505-A2B2B8D1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10</a:t>
            </a:fld>
            <a:endParaRPr lang="en-US"/>
          </a:p>
        </p:txBody>
      </p:sp>
      <p:pic>
        <p:nvPicPr>
          <p:cNvPr id="7" name="Online Media 6" descr="P vs. NP: The Biggest Puzzle in Computer Science">
            <a:hlinkClick r:id="" action="ppaction://media"/>
            <a:extLst>
              <a:ext uri="{FF2B5EF4-FFF2-40B4-BE49-F238E27FC236}">
                <a16:creationId xmlns:a16="http://schemas.microsoft.com/office/drawing/2014/main" id="{4FF04ECD-CF78-9D8E-AC08-D69BBD65814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DA54F-0282-5236-3B23-B3A188B0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Handling NP-Hard Problems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D4890-EBA8-9CA1-F70D-72E3437FD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Approximation algorithms</a:t>
            </a:r>
          </a:p>
          <a:p>
            <a:pPr lvl="1"/>
            <a:r>
              <a:rPr lang="en-US" sz="2200" dirty="0"/>
              <a:t>Find near-optimal solutions</a:t>
            </a:r>
          </a:p>
          <a:p>
            <a:r>
              <a:rPr lang="en-US" sz="2200" dirty="0"/>
              <a:t>Heuristics</a:t>
            </a:r>
          </a:p>
          <a:p>
            <a:pPr lvl="1"/>
            <a:r>
              <a:rPr lang="en-US" sz="2200" dirty="0"/>
              <a:t>Practical methods for finding good enough solutions</a:t>
            </a:r>
          </a:p>
          <a:p>
            <a:r>
              <a:rPr lang="en-US" sz="2200" dirty="0"/>
              <a:t>Special Cases</a:t>
            </a:r>
          </a:p>
          <a:p>
            <a:pPr lvl="1"/>
            <a:r>
              <a:rPr lang="en-US" sz="2200" dirty="0"/>
              <a:t>Restricting problem instances to make them more manageable</a:t>
            </a:r>
          </a:p>
          <a:p>
            <a:endParaRPr lang="en-US" sz="2200" dirty="0"/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95D1C1C6-2E91-4C1A-88AD-12CD12D97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14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E550B-8922-C83F-C99C-BD0DE001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86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18556-AD80-22B4-5781-C89EBA797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Traveling Salesman Problem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ACB7D-E844-86D7-2BB6-CC931CBF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500" dirty="0"/>
              <a:t>Finding the shortest possible route that visits each city and return to the original city</a:t>
            </a:r>
          </a:p>
          <a:p>
            <a:r>
              <a:rPr lang="en-US" sz="1500" dirty="0"/>
              <a:t>NP-Hard </a:t>
            </a:r>
          </a:p>
          <a:p>
            <a:pPr lvl="1"/>
            <a:r>
              <a:rPr lang="en-US" sz="1500" dirty="0"/>
              <a:t>No known polynomial-time solution</a:t>
            </a:r>
          </a:p>
          <a:p>
            <a:r>
              <a:rPr lang="en-US" sz="1500" dirty="0"/>
              <a:t>Exact Algorithms</a:t>
            </a:r>
          </a:p>
          <a:p>
            <a:pPr lvl="1"/>
            <a:r>
              <a:rPr lang="en-US" sz="1500" dirty="0"/>
              <a:t>Branch and bound, dynamic programming</a:t>
            </a:r>
          </a:p>
          <a:p>
            <a:r>
              <a:rPr lang="en-US" sz="1500" dirty="0"/>
              <a:t>Approximation Methods</a:t>
            </a:r>
          </a:p>
          <a:p>
            <a:pPr lvl="1"/>
            <a:r>
              <a:rPr lang="en-US" sz="1500" dirty="0" err="1"/>
              <a:t>Christofides</a:t>
            </a:r>
            <a:r>
              <a:rPr lang="en-US" sz="1500" dirty="0"/>
              <a:t>’ algorithm</a:t>
            </a:r>
          </a:p>
          <a:p>
            <a:r>
              <a:rPr lang="en-US" sz="1500" dirty="0"/>
              <a:t>Heuristics</a:t>
            </a:r>
          </a:p>
          <a:p>
            <a:pPr lvl="1"/>
            <a:r>
              <a:rPr lang="en-US" sz="1500" dirty="0"/>
              <a:t>Genetic algorithms, simulated annealing</a:t>
            </a:r>
          </a:p>
        </p:txBody>
      </p:sp>
      <p:pic>
        <p:nvPicPr>
          <p:cNvPr id="6" name="Picture 5" descr="Maze">
            <a:extLst>
              <a:ext uri="{FF2B5EF4-FFF2-40B4-BE49-F238E27FC236}">
                <a16:creationId xmlns:a16="http://schemas.microsoft.com/office/drawing/2014/main" id="{EE5CCC01-2FEE-8A37-6979-3604B2BFB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3" r="1958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528CB-D19E-B0D7-B029-B638B5CF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2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09BC8-4438-55CE-D357-1D9C106BC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Knapsack Problem</a:t>
            </a:r>
          </a:p>
        </p:txBody>
      </p:sp>
      <p:pic>
        <p:nvPicPr>
          <p:cNvPr id="15" name="Picture 14" descr="White puzzle with one red piece">
            <a:extLst>
              <a:ext uri="{FF2B5EF4-FFF2-40B4-BE49-F238E27FC236}">
                <a16:creationId xmlns:a16="http://schemas.microsoft.com/office/drawing/2014/main" id="{4CC45C11-B645-EC3E-E471-7DC779C8A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2" r="3009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2AC88-2668-ADF6-9EA8-0BA923E77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500" dirty="0"/>
              <a:t>Given a set of items, each with a weight and a value, determine the number of each item to include in a collection so that the total weight is less than or equal to a given limit and the total value is as large as possible.</a:t>
            </a:r>
          </a:p>
          <a:p>
            <a:r>
              <a:rPr lang="en-US" sz="1500" dirty="0"/>
              <a:t>NP-Hard: No known polynomial-time solution</a:t>
            </a:r>
          </a:p>
          <a:p>
            <a:r>
              <a:rPr lang="en-US" sz="1500" dirty="0"/>
              <a:t>Dynamic Programming</a:t>
            </a:r>
          </a:p>
          <a:p>
            <a:pPr lvl="1"/>
            <a:r>
              <a:rPr lang="en-US" sz="1500" dirty="0"/>
              <a:t>Solves problem by breaking it down into simpler subproblems.</a:t>
            </a:r>
          </a:p>
          <a:p>
            <a:r>
              <a:rPr lang="en-US" sz="1500" dirty="0"/>
              <a:t>Greedy Algorithms</a:t>
            </a:r>
          </a:p>
          <a:p>
            <a:pPr lvl="1"/>
            <a:r>
              <a:rPr lang="en-US" sz="1500" dirty="0"/>
              <a:t>Build up a solution piece by piece.</a:t>
            </a:r>
          </a:p>
          <a:p>
            <a:r>
              <a:rPr lang="en-US" sz="1500" dirty="0"/>
              <a:t>Approximation</a:t>
            </a:r>
          </a:p>
          <a:p>
            <a:pPr lvl="1"/>
            <a:r>
              <a:rPr lang="en-US" sz="1500" dirty="0"/>
              <a:t>Provide solutions close to the optimal with a guaranteed bound.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BF2C3-F80E-CE7B-C35A-95691A99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978" y="6356350"/>
            <a:ext cx="130082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9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59D07E-FDF8-B03B-ADED-FE7906DEA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Videos to watch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24CF8-1342-0B73-5031-630528BDF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dirty="0" err="1"/>
              <a:t>Christofides</a:t>
            </a:r>
            <a:r>
              <a:rPr lang="en-US" sz="1700" dirty="0"/>
              <a:t>’ algorithm: </a:t>
            </a:r>
            <a:r>
              <a:rPr lang="en-US" sz="1700" dirty="0">
                <a:hlinkClick r:id="rId3"/>
              </a:rPr>
              <a:t>https://www.youtube.com/watch?v=M5UggIrAOME</a:t>
            </a:r>
            <a:endParaRPr lang="en-US" sz="1700" dirty="0"/>
          </a:p>
          <a:p>
            <a:r>
              <a:rPr lang="en-US" sz="1700" dirty="0"/>
              <a:t>Branch and Bound:</a:t>
            </a:r>
            <a:br>
              <a:rPr lang="en-US" sz="1700" dirty="0"/>
            </a:br>
            <a:r>
              <a:rPr lang="en-US" sz="1700" dirty="0">
                <a:hlinkClick r:id="rId4"/>
              </a:rPr>
              <a:t>https://www.youtube.com/watch?v=qqPcWZ0vV7g</a:t>
            </a:r>
            <a:endParaRPr lang="en-US" sz="1700" dirty="0"/>
          </a:p>
          <a:p>
            <a:r>
              <a:rPr lang="en-US" sz="1700" dirty="0"/>
              <a:t>Genetic algorithm:</a:t>
            </a:r>
            <a:br>
              <a:rPr lang="en-US" sz="1700" dirty="0"/>
            </a:br>
            <a:r>
              <a:rPr lang="en-US" sz="1700" dirty="0">
                <a:hlinkClick r:id="rId5"/>
              </a:rPr>
              <a:t>https://www.youtube.com/watch?v=Sk9QQUGMdY8</a:t>
            </a:r>
            <a:endParaRPr lang="en-US" sz="1700" dirty="0"/>
          </a:p>
          <a:p>
            <a:r>
              <a:rPr lang="en-US" sz="1700" dirty="0"/>
              <a:t>Simulated annealing:</a:t>
            </a:r>
            <a:br>
              <a:rPr lang="en-US" sz="1700" dirty="0"/>
            </a:br>
            <a:r>
              <a:rPr lang="en-US" sz="1700" dirty="0">
                <a:hlinkClick r:id="rId6"/>
              </a:rPr>
              <a:t>https://www.youtube.com/watch?v=FyyVbuLZav8&amp;t=55s</a:t>
            </a:r>
            <a:endParaRPr lang="en-US" sz="1700" dirty="0"/>
          </a:p>
          <a:p>
            <a:endParaRPr lang="en-US" sz="1700" dirty="0"/>
          </a:p>
        </p:txBody>
      </p:sp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AA6CA64B-49C7-BC77-5A2C-20D789585C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53" r="1702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A8926-52F6-DB4F-EB62-C93052230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55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62994-4574-A216-12DC-CDAB37D54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latin typeface="+mj-lt"/>
                <a:ea typeface="+mj-ea"/>
                <a:cs typeface="+mj-cs"/>
              </a:rPr>
              <a:t>Christofides’ Example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DA0FB-D7E8-E52E-B474-410002A8E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>
                <a:latin typeface="+mn-lt"/>
                <a:ea typeface="+mn-ea"/>
                <a:cs typeface="+mn-cs"/>
              </a:rPr>
              <a:t>Start with a Graph</a:t>
            </a:r>
          </a:p>
        </p:txBody>
      </p:sp>
      <p:pic>
        <p:nvPicPr>
          <p:cNvPr id="7" name="Content Placeholder 9" descr="A diagram of a circle with circles and lines&#10;&#10;Description automatically generated">
            <a:extLst>
              <a:ext uri="{FF2B5EF4-FFF2-40B4-BE49-F238E27FC236}">
                <a16:creationId xmlns:a16="http://schemas.microsoft.com/office/drawing/2014/main" id="{6190EA05-9DF3-4B01-3CD5-7E7519BB4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1128435"/>
            <a:ext cx="5458968" cy="46011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BE5DD-E971-D5BD-84D4-A0275786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5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852B88-E868-485C-6123-6FAF5B844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/>
              <a:t>Finding Minimum Spanning Tree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iagram&#10;&#10;Description automatically generated">
            <a:extLst>
              <a:ext uri="{FF2B5EF4-FFF2-40B4-BE49-F238E27FC236}">
                <a16:creationId xmlns:a16="http://schemas.microsoft.com/office/drawing/2014/main" id="{A02A0809-ACBE-090C-F638-BBD73A48F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25" y="2642616"/>
            <a:ext cx="3765646" cy="3605784"/>
          </a:xfrm>
          <a:prstGeom prst="rect">
            <a:avLst/>
          </a:prstGeom>
        </p:spPr>
      </p:pic>
      <p:pic>
        <p:nvPicPr>
          <p:cNvPr id="10" name="Content Placeholder 9" descr="A diagram of a circle with circles and lines&#10;&#10;Description automatically generated">
            <a:extLst>
              <a:ext uri="{FF2B5EF4-FFF2-40B4-BE49-F238E27FC236}">
                <a16:creationId xmlns:a16="http://schemas.microsoft.com/office/drawing/2014/main" id="{355AC619-C6E2-4B42-8953-FCAA166CD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80" y="2642616"/>
            <a:ext cx="4278048" cy="3605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FF603-8194-A022-5F01-BAD8BF491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4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4B62C-50D4-D0C0-B9C3-0FFDEB07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Calculate the set of vertices O with odd degree in T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5" descr="A black and white diagram&#10;&#10;Description automatically generated">
            <a:extLst>
              <a:ext uri="{FF2B5EF4-FFF2-40B4-BE49-F238E27FC236}">
                <a16:creationId xmlns:a16="http://schemas.microsoft.com/office/drawing/2014/main" id="{75075C57-0B2C-77AF-B91A-92DED7906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25" y="2642616"/>
            <a:ext cx="3765646" cy="3605784"/>
          </a:xfrm>
          <a:prstGeom prst="rect">
            <a:avLst/>
          </a:prstGeom>
        </p:spPr>
      </p:pic>
      <p:pic>
        <p:nvPicPr>
          <p:cNvPr id="19" name="Picture 18" descr="A diagram of a network of mathematical equations&#10;&#10;Description automatically generated">
            <a:extLst>
              <a:ext uri="{FF2B5EF4-FFF2-40B4-BE49-F238E27FC236}">
                <a16:creationId xmlns:a16="http://schemas.microsoft.com/office/drawing/2014/main" id="{91E8E139-4E4C-F6FC-82BF-02BE55742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45" y="2642616"/>
            <a:ext cx="4046917" cy="3605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B8D78-2E31-5551-9696-2EACCAF5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3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FD5E4-C95A-7694-B5AB-5D9D6F7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Form the subgraph of G using only the vertices of O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5C22BC4B-C75D-ED27-48FD-3CD462812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8" y="2642616"/>
            <a:ext cx="3711319" cy="3605784"/>
          </a:xfrm>
          <a:prstGeom prst="rect">
            <a:avLst/>
          </a:prstGeom>
        </p:spPr>
      </p:pic>
      <p:pic>
        <p:nvPicPr>
          <p:cNvPr id="6" name="Content Placeholder 5" descr="A diagram of a network of mathematical equations&#10;&#10;Description automatically generated">
            <a:extLst>
              <a:ext uri="{FF2B5EF4-FFF2-40B4-BE49-F238E27FC236}">
                <a16:creationId xmlns:a16="http://schemas.microsoft.com/office/drawing/2014/main" id="{84CB4CE7-B5D5-7426-407E-75D55F53A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45" y="2642616"/>
            <a:ext cx="4046917" cy="3605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11C10-2C75-459F-A174-6AF0A8105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5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11AC7-9BE6-3E13-DF69-3827D3F2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Construct a minimum-weight perfect matching M in this subgraph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F33C0B49-AE14-BC95-D008-17D343374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588" y="2642616"/>
            <a:ext cx="3711319" cy="3605784"/>
          </a:xfrm>
          <a:prstGeom prst="rect">
            <a:avLst/>
          </a:prstGeom>
        </p:spPr>
      </p:pic>
      <p:pic>
        <p:nvPicPr>
          <p:cNvPr id="8" name="Picture 7" descr="A line with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7C918137-3228-9186-5F34-70343A657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86" y="2642616"/>
            <a:ext cx="3711836" cy="3605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AEF58-5627-34CA-7D17-597B2F53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25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Contents</a:t>
            </a:r>
          </a:p>
        </p:txBody>
      </p:sp>
      <p:sp>
        <p:nvSpPr>
          <p:cNvPr id="4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Review</a:t>
            </a:r>
          </a:p>
          <a:p>
            <a:r>
              <a:rPr lang="en-US" sz="2200" dirty="0"/>
              <a:t>Intractability</a:t>
            </a:r>
          </a:p>
          <a:p>
            <a:r>
              <a:rPr lang="en-US" sz="2200" dirty="0"/>
              <a:t>Input size revisited</a:t>
            </a:r>
          </a:p>
          <a:p>
            <a:r>
              <a:rPr lang="en-US" sz="2200" dirty="0"/>
              <a:t>The general problem categories</a:t>
            </a:r>
          </a:p>
          <a:p>
            <a:r>
              <a:rPr lang="en-US" sz="2200" dirty="0"/>
              <a:t>The theory of NP</a:t>
            </a:r>
          </a:p>
          <a:p>
            <a:r>
              <a:rPr lang="en-US" sz="2200" dirty="0"/>
              <a:t>Handling NP-hard problems</a:t>
            </a:r>
          </a:p>
          <a:p>
            <a:r>
              <a:rPr lang="en-US" sz="2200" dirty="0" err="1"/>
              <a:t>Christofides</a:t>
            </a:r>
            <a:r>
              <a:rPr lang="en-US" sz="2200" dirty="0"/>
              <a:t>’ Algorithm</a:t>
            </a:r>
          </a:p>
        </p:txBody>
      </p:sp>
      <p:pic>
        <p:nvPicPr>
          <p:cNvPr id="23" name="Picture 22" descr="Worm's-eye view of a large tree">
            <a:extLst>
              <a:ext uri="{FF2B5EF4-FFF2-40B4-BE49-F238E27FC236}">
                <a16:creationId xmlns:a16="http://schemas.microsoft.com/office/drawing/2014/main" id="{05DBBB39-C738-B742-F246-C172F5D2B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6" r="2983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BBDE7-9D22-DE78-5213-CAF59726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086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F4C62-6972-451D-7EC2-DCADB0455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/>
              <a:t>Unite Matching and spanning tree T U M to form a Eulerian multigraph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3C28C2E8-3A63-D49E-0515-B2C047D00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253" y="2587741"/>
            <a:ext cx="3705408" cy="3600041"/>
          </a:xfrm>
          <a:prstGeom prst="rect">
            <a:avLst/>
          </a:prstGeom>
        </p:spPr>
      </p:pic>
      <p:pic>
        <p:nvPicPr>
          <p:cNvPr id="8" name="Picture 7" descr="A line with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422473D4-2B02-B2B5-D1B0-FA83621C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038" y="2619784"/>
            <a:ext cx="3705924" cy="3600041"/>
          </a:xfrm>
          <a:prstGeom prst="rect">
            <a:avLst/>
          </a:prstGeom>
        </p:spPr>
      </p:pic>
      <p:pic>
        <p:nvPicPr>
          <p:cNvPr id="6" name="Content Placeholder 5" descr="A black and white diagram&#10;&#10;Description automatically generated">
            <a:extLst>
              <a:ext uri="{FF2B5EF4-FFF2-40B4-BE49-F238E27FC236}">
                <a16:creationId xmlns:a16="http://schemas.microsoft.com/office/drawing/2014/main" id="{8A731DDD-86B7-9DD8-7DB9-ABBBECB33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11" y="2621187"/>
            <a:ext cx="3758184" cy="35986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AAE3A-7015-F7EB-8125-BECE4924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1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B0E59-A756-C7D2-3DB5-F864B486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Calculate a Eulerian Cycle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F6C312E1-E481-2BC5-F01E-93C8105C8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849" y="2696591"/>
            <a:ext cx="3427119" cy="3605784"/>
          </a:xfrm>
          <a:prstGeom prst="rect">
            <a:avLst/>
          </a:prstGeom>
        </p:spPr>
      </p:pic>
      <p:pic>
        <p:nvPicPr>
          <p:cNvPr id="6" name="Content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88BD0DFA-C6B0-8989-B37D-E61D3587B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32" y="2696591"/>
            <a:ext cx="3711319" cy="3605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CEA71-10D4-A3FC-F2AE-CBD062A8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6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0DFB-0F21-6A5F-B156-19E19F501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Remove Repeated Vertices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507BAAE8-395A-A155-4AFF-95825D0EA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88" y="2642616"/>
            <a:ext cx="3427119" cy="3605784"/>
          </a:xfrm>
          <a:prstGeom prst="rect">
            <a:avLst/>
          </a:prstGeom>
        </p:spPr>
      </p:pic>
      <p:pic>
        <p:nvPicPr>
          <p:cNvPr id="8" name="Picture 7" descr="A diagram of a path&#10;&#10;Description automatically generated">
            <a:extLst>
              <a:ext uri="{FF2B5EF4-FFF2-40B4-BE49-F238E27FC236}">
                <a16:creationId xmlns:a16="http://schemas.microsoft.com/office/drawing/2014/main" id="{E38B9275-17C6-DE7D-6AAE-232080F1E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03" y="2642616"/>
            <a:ext cx="3457601" cy="3605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9691-4391-0030-F2E7-859C5441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0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9534A-877C-3DCB-D003-B31A8EA14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Interview Prep Video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nline Media 4" descr="Top 7 Algorithms for Coding Interviews Explained SIMPLY">
            <a:hlinkClick r:id="" action="ppaction://media"/>
            <a:extLst>
              <a:ext uri="{FF2B5EF4-FFF2-40B4-BE49-F238E27FC236}">
                <a16:creationId xmlns:a16="http://schemas.microsoft.com/office/drawing/2014/main" id="{AE0140F8-5CC0-7681-903D-374A50B8F38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654296" y="1377155"/>
            <a:ext cx="7214616" cy="40762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92213-EE3F-6376-38C8-B674CD50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8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8B887-9C8B-C910-6038-3209D83D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Suggested Readings for Further Studies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AA110-4853-53F2-8933-13BAE6C3A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"Introduction to the Theory of Computation" by Michael </a:t>
            </a:r>
            <a:r>
              <a:rPr lang="en-US" sz="2200" dirty="0" err="1"/>
              <a:t>Sipser</a:t>
            </a:r>
            <a:r>
              <a:rPr lang="en-US" sz="2200" dirty="0"/>
              <a:t>.</a:t>
            </a:r>
          </a:p>
          <a:p>
            <a:r>
              <a:rPr lang="en-US" sz="2200" dirty="0"/>
              <a:t>"Computers and Intractability: A Guide to the Theory of NP-Completeness" by Michael </a:t>
            </a:r>
            <a:r>
              <a:rPr lang="en-US" sz="2200" dirty="0" err="1"/>
              <a:t>Garey</a:t>
            </a:r>
            <a:r>
              <a:rPr lang="en-US" sz="2200" dirty="0"/>
              <a:t> and David S. Johnson.</a:t>
            </a: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AEC8378B-5747-C245-AC1B-434F62321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14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F19C7-4A34-328B-A0CA-6A420702D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760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328A4-F3E7-E667-5A30-6B15DCBF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Intractability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403A0-222C-AEBB-91BF-1F15DBC2D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Problems for which no efficient solving algorithm is known</a:t>
            </a:r>
          </a:p>
          <a:p>
            <a:r>
              <a:rPr lang="en-US" sz="2200" dirty="0"/>
              <a:t>What is efficiency?</a:t>
            </a:r>
          </a:p>
          <a:p>
            <a:pPr lvl="1"/>
            <a:r>
              <a:rPr lang="en-US" sz="2200" dirty="0"/>
              <a:t>If the solution takes exponential running time</a:t>
            </a:r>
          </a:p>
          <a:p>
            <a:pPr lvl="2"/>
            <a:r>
              <a:rPr lang="en-US" sz="2200" b="1" dirty="0"/>
              <a:t>Intractable problems</a:t>
            </a:r>
          </a:p>
          <a:p>
            <a:pPr lvl="1"/>
            <a:r>
              <a:rPr lang="en-US" sz="2200" dirty="0"/>
              <a:t>If the solution takes polynomial running time</a:t>
            </a:r>
          </a:p>
          <a:p>
            <a:pPr lvl="2"/>
            <a:r>
              <a:rPr lang="en-US" sz="2200" b="1" dirty="0"/>
              <a:t>Tractable problems</a:t>
            </a:r>
          </a:p>
        </p:txBody>
      </p:sp>
      <p:pic>
        <p:nvPicPr>
          <p:cNvPr id="6" name="Picture 5" descr="A calculus formula">
            <a:extLst>
              <a:ext uri="{FF2B5EF4-FFF2-40B4-BE49-F238E27FC236}">
                <a16:creationId xmlns:a16="http://schemas.microsoft.com/office/drawing/2014/main" id="{5D592393-0AE7-BDE3-B014-CEFAD0BC8D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9" r="2081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ABF2D-ABAA-5222-C9EA-8A81B35A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9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951ED-10F3-06C6-A2E7-4A51F611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Polynomial or Exponential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9BC67-B123-3EE0-208A-BD8BC7E79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O(n)</a:t>
            </a:r>
          </a:p>
          <a:p>
            <a:r>
              <a:rPr lang="en-US" sz="2200" dirty="0"/>
              <a:t>O(</a:t>
            </a:r>
            <a:r>
              <a:rPr lang="en-US" sz="2200" dirty="0" err="1"/>
              <a:t>logn</a:t>
            </a:r>
            <a:r>
              <a:rPr lang="en-US" sz="2200" dirty="0"/>
              <a:t>)</a:t>
            </a:r>
          </a:p>
          <a:p>
            <a:r>
              <a:rPr lang="en-US" sz="2200" dirty="0"/>
              <a:t>O(n</a:t>
            </a:r>
            <a:r>
              <a:rPr lang="en-US" sz="2200" baseline="30000" dirty="0"/>
              <a:t>2</a:t>
            </a:r>
            <a:r>
              <a:rPr lang="en-US" sz="2200" dirty="0"/>
              <a:t>)</a:t>
            </a:r>
          </a:p>
          <a:p>
            <a:r>
              <a:rPr lang="en-US" sz="2200" dirty="0"/>
              <a:t>O(1.000001</a:t>
            </a:r>
            <a:r>
              <a:rPr lang="en-US" sz="2200" baseline="30000" dirty="0"/>
              <a:t>n</a:t>
            </a:r>
            <a:r>
              <a:rPr lang="en-US" sz="2200" dirty="0"/>
              <a:t>)</a:t>
            </a:r>
          </a:p>
          <a:p>
            <a:r>
              <a:rPr lang="en-US" sz="2200" dirty="0"/>
              <a:t>O(2</a:t>
            </a:r>
            <a:r>
              <a:rPr lang="en-US" sz="2200" baseline="30000" dirty="0"/>
              <a:t>n</a:t>
            </a:r>
            <a:r>
              <a:rPr lang="en-US" sz="2200" dirty="0"/>
              <a:t>logn)</a:t>
            </a:r>
          </a:p>
          <a:p>
            <a:r>
              <a:rPr lang="en-US" sz="2200" dirty="0"/>
              <a:t>O(n</a:t>
            </a:r>
            <a:r>
              <a:rPr lang="en-US" sz="2200" baseline="30000" dirty="0"/>
              <a:t>1000</a:t>
            </a:r>
            <a:r>
              <a:rPr lang="en-US" sz="2200" dirty="0"/>
              <a:t>)</a:t>
            </a:r>
          </a:p>
          <a:p>
            <a:r>
              <a:rPr lang="en-US" sz="2200" dirty="0"/>
              <a:t>O(2</a:t>
            </a:r>
            <a:r>
              <a:rPr lang="en-US" sz="2200" baseline="30000" dirty="0"/>
              <a:t>logn</a:t>
            </a:r>
            <a:r>
              <a:rPr lang="en-US" sz="2200" dirty="0"/>
              <a:t>)</a:t>
            </a:r>
          </a:p>
          <a:p>
            <a:r>
              <a:rPr lang="en-US" sz="2200" dirty="0"/>
              <a:t>O(1</a:t>
            </a:r>
            <a:r>
              <a:rPr lang="en-US" sz="2200" baseline="30000" dirty="0"/>
              <a:t>n</a:t>
            </a:r>
            <a:r>
              <a:rPr lang="en-US" sz="2200" dirty="0"/>
              <a:t>)</a:t>
            </a:r>
          </a:p>
        </p:txBody>
      </p:sp>
      <p:pic>
        <p:nvPicPr>
          <p:cNvPr id="6" name="Picture 5" descr="Formulae written on a blackboard">
            <a:extLst>
              <a:ext uri="{FF2B5EF4-FFF2-40B4-BE49-F238E27FC236}">
                <a16:creationId xmlns:a16="http://schemas.microsoft.com/office/drawing/2014/main" id="{01D84944-025E-487F-DD3A-8C61D3AA9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64" r="1908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4F63F-5395-5A55-1461-02EAF832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74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08B3C-61AD-7256-4073-43DD5A164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Comparison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graph&#10;&#10;Description automatically generated">
            <a:extLst>
              <a:ext uri="{FF2B5EF4-FFF2-40B4-BE49-F238E27FC236}">
                <a16:creationId xmlns:a16="http://schemas.microsoft.com/office/drawing/2014/main" id="{F14EBAE1-C1EE-E41D-201C-BB60E631B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06" y="640080"/>
            <a:ext cx="6916396" cy="5550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D3B88-9CDD-0D7D-9B99-560E087E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37581-82B6-2AE5-C004-0695A3DB8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Input Size Revisited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B6BBF-C331-4FD2-3FA8-B9D791BA1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The amount of data an algorithm needs to process</a:t>
            </a:r>
          </a:p>
          <a:p>
            <a:r>
              <a:rPr lang="en-US" sz="2200" dirty="0"/>
              <a:t>Large input sizes generally increase the computational complexity</a:t>
            </a:r>
          </a:p>
          <a:p>
            <a:endParaRPr lang="en-US" sz="2200" dirty="0"/>
          </a:p>
          <a:p>
            <a:r>
              <a:rPr lang="en-US" sz="2200" dirty="0"/>
              <a:t>Sorting a list of numbers: </a:t>
            </a:r>
          </a:p>
          <a:p>
            <a:pPr lvl="1"/>
            <a:r>
              <a:rPr lang="en-US" sz="2200" dirty="0"/>
              <a:t>O(</a:t>
            </a:r>
            <a:r>
              <a:rPr lang="en-US" sz="2200" dirty="0" err="1"/>
              <a:t>nlogn</a:t>
            </a:r>
            <a:r>
              <a:rPr lang="en-US" sz="2200" dirty="0"/>
              <a:t>)</a:t>
            </a:r>
          </a:p>
        </p:txBody>
      </p:sp>
      <p:pic>
        <p:nvPicPr>
          <p:cNvPr id="6" name="Picture 5" descr="Close up of ruler">
            <a:extLst>
              <a:ext uri="{FF2B5EF4-FFF2-40B4-BE49-F238E27FC236}">
                <a16:creationId xmlns:a16="http://schemas.microsoft.com/office/drawing/2014/main" id="{ECF4D3C7-17B6-0E28-EF5A-614247386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29" r="1921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ACD1F-5EBE-9E96-4B56-0A5E8DEF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84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A0A21-8C0A-E745-F148-14340757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The General Problem Categories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841DC-0387-7743-28EF-C0A94CEB6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200" dirty="0"/>
              <a:t>Easy problems (P)</a:t>
            </a:r>
          </a:p>
          <a:p>
            <a:pPr lvl="1"/>
            <a:r>
              <a:rPr lang="en-US" sz="1200" dirty="0"/>
              <a:t>Problems solvable in polynomial time</a:t>
            </a:r>
          </a:p>
          <a:p>
            <a:pPr lvl="1"/>
            <a:r>
              <a:rPr lang="en-US" sz="1200" dirty="0"/>
              <a:t>Examples</a:t>
            </a:r>
          </a:p>
          <a:p>
            <a:pPr lvl="2"/>
            <a:r>
              <a:rPr lang="en-US" sz="1200" dirty="0"/>
              <a:t>Sorting algorithms, basic arithmetic operations</a:t>
            </a:r>
          </a:p>
          <a:p>
            <a:pPr lvl="2"/>
            <a:r>
              <a:rPr lang="en-US" sz="1200" dirty="0"/>
              <a:t>O(</a:t>
            </a:r>
            <a:r>
              <a:rPr lang="en-US" sz="1200" dirty="0" err="1"/>
              <a:t>n</a:t>
            </a:r>
            <a:r>
              <a:rPr lang="en-US" sz="1200" baseline="30000" dirty="0" err="1"/>
              <a:t>k</a:t>
            </a:r>
            <a:r>
              <a:rPr lang="en-US" sz="1200" dirty="0"/>
              <a:t>) where k is constant</a:t>
            </a:r>
          </a:p>
          <a:p>
            <a:r>
              <a:rPr lang="en-US" sz="1200" dirty="0"/>
              <a:t>Hard problems (NP)</a:t>
            </a:r>
          </a:p>
          <a:p>
            <a:pPr lvl="1"/>
            <a:r>
              <a:rPr lang="en-US" sz="1200" dirty="0"/>
              <a:t>Problems verifiable in polynomial time but it is unknown whether they can be solved in polynomial time</a:t>
            </a:r>
          </a:p>
          <a:p>
            <a:pPr lvl="1"/>
            <a:r>
              <a:rPr lang="en-US" sz="1200" dirty="0"/>
              <a:t>Verifiable in O(</a:t>
            </a:r>
            <a:r>
              <a:rPr lang="en-US" sz="1200" dirty="0" err="1"/>
              <a:t>n</a:t>
            </a:r>
            <a:r>
              <a:rPr lang="en-US" sz="1200" baseline="30000" dirty="0" err="1"/>
              <a:t>k</a:t>
            </a:r>
            <a:r>
              <a:rPr lang="en-US" sz="1200" dirty="0"/>
              <a:t>) for constant k</a:t>
            </a:r>
          </a:p>
          <a:p>
            <a:pPr lvl="1"/>
            <a:r>
              <a:rPr lang="en-US" sz="1200" dirty="0"/>
              <a:t>Hamiltonian Cycle Problem</a:t>
            </a:r>
          </a:p>
          <a:p>
            <a:pPr lvl="2"/>
            <a:r>
              <a:rPr lang="en-US" sz="1200" dirty="0"/>
              <a:t>We can verify there has to be a Hamiltonian Cycle, </a:t>
            </a:r>
          </a:p>
          <a:p>
            <a:pPr lvl="2"/>
            <a:r>
              <a:rPr lang="en-US" sz="1200" dirty="0"/>
              <a:t>But finding that cycle can take exponential time</a:t>
            </a:r>
          </a:p>
          <a:p>
            <a:pPr lvl="2"/>
            <a:endParaRPr lang="en-US" sz="1200" dirty="0"/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F4AC3079-44D9-117E-3E3B-80972DE2E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14" r="2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D71F5-1602-7559-FC3A-3753132A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3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D2CBA-3F38-A4FC-427B-357BF8E87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Sudoku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quare grid with numbers&#10;&#10;Description automatically generated">
            <a:extLst>
              <a:ext uri="{FF2B5EF4-FFF2-40B4-BE49-F238E27FC236}">
                <a16:creationId xmlns:a16="http://schemas.microsoft.com/office/drawing/2014/main" id="{F1A5F90F-DD3F-C484-3326-225C28DAFF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768" y="2560593"/>
            <a:ext cx="3581420" cy="3605784"/>
          </a:xfrm>
          <a:prstGeom prst="rect">
            <a:avLst/>
          </a:prstGeom>
        </p:spPr>
      </p:pic>
      <p:pic>
        <p:nvPicPr>
          <p:cNvPr id="8" name="Content Placeholder 7" descr="A square grid with numbers and squares&#10;&#10;Description automatically generated with medium confidence">
            <a:extLst>
              <a:ext uri="{FF2B5EF4-FFF2-40B4-BE49-F238E27FC236}">
                <a16:creationId xmlns:a16="http://schemas.microsoft.com/office/drawing/2014/main" id="{20E3661C-0242-FAAF-C516-C89D1CFAAFC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12" y="2517436"/>
            <a:ext cx="3605784" cy="36057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DC0944-92E2-0A32-B4D9-D8B05156E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4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92ED03-5B2E-1316-3600-2390BFD0B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million dollars?</a:t>
            </a:r>
          </a:p>
        </p:txBody>
      </p:sp>
      <p:pic>
        <p:nvPicPr>
          <p:cNvPr id="10" name="Online Media 9" descr="P vs. NP and the Computational Complexity Zoo">
            <a:hlinkClick r:id="" action="ppaction://media"/>
            <a:extLst>
              <a:ext uri="{FF2B5EF4-FFF2-40B4-BE49-F238E27FC236}">
                <a16:creationId xmlns:a16="http://schemas.microsoft.com/office/drawing/2014/main" id="{E7E3024B-4D2E-BA56-A76E-AB7E1D302F4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9D792-7072-219C-7384-A0DAF898F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2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12336</TotalTime>
  <Words>758</Words>
  <Application>Microsoft Macintosh PowerPoint</Application>
  <PresentationFormat>Widescreen</PresentationFormat>
  <Paragraphs>149</Paragraphs>
  <Slides>24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Advanced Algorithms Week 12</vt:lpstr>
      <vt:lpstr>Contents</vt:lpstr>
      <vt:lpstr>Intractability</vt:lpstr>
      <vt:lpstr>Polynomial or Exponential</vt:lpstr>
      <vt:lpstr>The Comparison</vt:lpstr>
      <vt:lpstr>Input Size Revisited</vt:lpstr>
      <vt:lpstr>The General Problem Categories</vt:lpstr>
      <vt:lpstr>Sudoku</vt:lpstr>
      <vt:lpstr>One million dollars?</vt:lpstr>
      <vt:lpstr>The Theory of NP</vt:lpstr>
      <vt:lpstr>Handling NP-Hard Problems</vt:lpstr>
      <vt:lpstr>Traveling Salesman Problem</vt:lpstr>
      <vt:lpstr>Knapsack Problem</vt:lpstr>
      <vt:lpstr>Videos to watch</vt:lpstr>
      <vt:lpstr>Christofides’ Example</vt:lpstr>
      <vt:lpstr>Finding Minimum Spanning Tree</vt:lpstr>
      <vt:lpstr>Calculate the set of vertices O with odd degree in T</vt:lpstr>
      <vt:lpstr>Form the subgraph of G using only the vertices of O</vt:lpstr>
      <vt:lpstr>Construct a minimum-weight perfect matching M in this subgraph</vt:lpstr>
      <vt:lpstr>Unite Matching and spanning tree T U M to form a Eulerian multigraph</vt:lpstr>
      <vt:lpstr>Calculate a Eulerian Cycle</vt:lpstr>
      <vt:lpstr>Remove Repeated Vertices</vt:lpstr>
      <vt:lpstr>Interview Prep Video</vt:lpstr>
      <vt:lpstr>Suggested Readings for Further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Gorkem Kar</dc:creator>
  <cp:lastModifiedBy>Gorkem Kar</cp:lastModifiedBy>
  <cp:revision>52</cp:revision>
  <dcterms:created xsi:type="dcterms:W3CDTF">2024-04-30T16:14:59Z</dcterms:created>
  <dcterms:modified xsi:type="dcterms:W3CDTF">2024-11-20T17:31:48Z</dcterms:modified>
</cp:coreProperties>
</file>